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Lst>
  <p:notesMasterIdLst>
    <p:notesMasterId r:id="rId30"/>
  </p:notesMasterIdLst>
  <p:handoutMasterIdLst>
    <p:handoutMasterId r:id="rId31"/>
  </p:handoutMasterIdLst>
  <p:sldIdLst>
    <p:sldId id="256" r:id="rId5"/>
    <p:sldId id="826" r:id="rId6"/>
    <p:sldId id="263" r:id="rId7"/>
    <p:sldId id="266" r:id="rId8"/>
    <p:sldId id="875" r:id="rId9"/>
    <p:sldId id="304" r:id="rId10"/>
    <p:sldId id="864" r:id="rId11"/>
    <p:sldId id="865" r:id="rId12"/>
    <p:sldId id="866" r:id="rId13"/>
    <p:sldId id="876" r:id="rId14"/>
    <p:sldId id="797" r:id="rId15"/>
    <p:sldId id="870" r:id="rId16"/>
    <p:sldId id="871" r:id="rId17"/>
    <p:sldId id="880" r:id="rId18"/>
    <p:sldId id="881" r:id="rId19"/>
    <p:sldId id="882" r:id="rId20"/>
    <p:sldId id="261" r:id="rId21"/>
    <p:sldId id="878" r:id="rId22"/>
    <p:sldId id="877" r:id="rId23"/>
    <p:sldId id="799" r:id="rId24"/>
    <p:sldId id="886" r:id="rId25"/>
    <p:sldId id="874" r:id="rId26"/>
    <p:sldId id="884" r:id="rId27"/>
    <p:sldId id="885" r:id="rId28"/>
    <p:sldId id="88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9" autoAdjust="0"/>
    <p:restoredTop sz="99511" autoAdjust="0"/>
  </p:normalViewPr>
  <p:slideViewPr>
    <p:cSldViewPr snapToGrid="0" snapToObjects="1">
      <p:cViewPr varScale="1">
        <p:scale>
          <a:sx n="114" d="100"/>
          <a:sy n="114" d="100"/>
        </p:scale>
        <p:origin x="1304"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2" Type="http://schemas.openxmlformats.org/officeDocument/2006/relationships/image" Target="../media/image16.emf"/><Relationship Id="rId1" Type="http://schemas.openxmlformats.org/officeDocument/2006/relationships/image" Target="../media/image15.emf"/><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10/5/21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10/5/21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E1741084-EB55-8143-951D-FB392DB2BB03}"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07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457200" rtl="0" eaLnBrk="1" fontAlgn="auto" latinLnBrk="0" hangingPunct="1">
              <a:lnSpc>
                <a:spcPct val="100000"/>
              </a:lnSpc>
              <a:spcBef>
                <a:spcPts val="0"/>
              </a:spcBef>
              <a:spcAft>
                <a:spcPts val="0"/>
              </a:spcAft>
              <a:buClrTx/>
              <a:buSzTx/>
              <a:buFontTx/>
              <a:buNone/>
              <a:tabLst/>
              <a:defRPr/>
            </a:pPr>
            <a:fld id="{CCFC7D44-7B92-A341-9EA3-5F94F770C712}"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0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9830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0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8310" name="Rectangle 6"/>
          <p:cNvSpPr>
            <a:spLocks noGrp="1" noRot="1" noChangeAspect="1" noChangeArrowheads="1" noTextEdit="1"/>
          </p:cNvSpPr>
          <p:nvPr>
            <p:ph type="sldImg"/>
          </p:nvPr>
        </p:nvSpPr>
        <p:spPr>
          <a:ln cap="flat"/>
        </p:spPr>
      </p:sp>
      <p:sp>
        <p:nvSpPr>
          <p:cNvPr id="9831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49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10/5/21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96177366"/>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oleObject" Target="../embeddings/oleObject15.bin"/><Relationship Id="rId18" Type="http://schemas.openxmlformats.org/officeDocument/2006/relationships/image" Target="../media/image22.emf"/><Relationship Id="rId26" Type="http://schemas.openxmlformats.org/officeDocument/2006/relationships/image" Target="../media/image25.emf"/><Relationship Id="rId3" Type="http://schemas.openxmlformats.org/officeDocument/2006/relationships/oleObject" Target="../embeddings/oleObject10.bin"/><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19.emf"/><Relationship Id="rId17" Type="http://schemas.openxmlformats.org/officeDocument/2006/relationships/oleObject" Target="../embeddings/oleObject17.bin"/><Relationship Id="rId25" Type="http://schemas.openxmlformats.org/officeDocument/2006/relationships/oleObject" Target="../embeddings/oleObject22.bin"/><Relationship Id="rId2" Type="http://schemas.openxmlformats.org/officeDocument/2006/relationships/slideLayout" Target="../slideLayouts/slideLayout30.xml"/><Relationship Id="rId16" Type="http://schemas.openxmlformats.org/officeDocument/2006/relationships/image" Target="../media/image21.emf"/><Relationship Id="rId20" Type="http://schemas.openxmlformats.org/officeDocument/2006/relationships/image" Target="../media/image23.emf"/><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oleObject" Target="../embeddings/oleObject14.bin"/><Relationship Id="rId24" Type="http://schemas.openxmlformats.org/officeDocument/2006/relationships/oleObject" Target="../embeddings/oleObject21.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0.bin"/><Relationship Id="rId28" Type="http://schemas.openxmlformats.org/officeDocument/2006/relationships/image" Target="../media/image26.emf"/><Relationship Id="rId10" Type="http://schemas.openxmlformats.org/officeDocument/2006/relationships/image" Target="../media/image18.emf"/><Relationship Id="rId19" Type="http://schemas.openxmlformats.org/officeDocument/2006/relationships/oleObject" Target="../embeddings/oleObject18.bin"/><Relationship Id="rId4" Type="http://schemas.openxmlformats.org/officeDocument/2006/relationships/image" Target="../media/image15.emf"/><Relationship Id="rId9" Type="http://schemas.openxmlformats.org/officeDocument/2006/relationships/oleObject" Target="../embeddings/oleObject13.bin"/><Relationship Id="rId14" Type="http://schemas.openxmlformats.org/officeDocument/2006/relationships/image" Target="../media/image20.emf"/><Relationship Id="rId22" Type="http://schemas.openxmlformats.org/officeDocument/2006/relationships/image" Target="../media/image24.emf"/><Relationship Id="rId27"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hyperlink" Target="https://journals.ametsoc.org/mwr/article/143/4/1122/71029/A-Composite-Perspective-of-the-Extratropical-Flow" TargetMode="External"/><Relationship Id="rId2" Type="http://schemas.openxmlformats.org/officeDocument/2006/relationships/hyperlink" Target="https://hyp.is/l-vt6POOEeq54f-QIKNHYQ/journals.ametsoc.org/mwr/article/143/5/1782/72369/Comparison-of-Wave-Packets-Associated-with"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mailto:spo32@miami.edu" TargetMode="External"/><Relationship Id="rId13" Type="http://schemas.openxmlformats.org/officeDocument/2006/relationships/hyperlink" Target="mailto:nht8@miami.edu" TargetMode="External"/><Relationship Id="rId3" Type="http://schemas.openxmlformats.org/officeDocument/2006/relationships/hyperlink" Target="mailto:exb686@miami.edu" TargetMode="External"/><Relationship Id="rId7" Type="http://schemas.openxmlformats.org/officeDocument/2006/relationships/hyperlink" Target="mailto:mxl1512@miami.edu" TargetMode="External"/><Relationship Id="rId12" Type="http://schemas.openxmlformats.org/officeDocument/2006/relationships/hyperlink" Target="mailto:jas804@miami.edu" TargetMode="External"/><Relationship Id="rId2" Type="http://schemas.openxmlformats.org/officeDocument/2006/relationships/hyperlink" Target="mailto:mxa1459@miami.edu" TargetMode="External"/><Relationship Id="rId1" Type="http://schemas.openxmlformats.org/officeDocument/2006/relationships/slideLayout" Target="../slideLayouts/slideLayout2.xml"/><Relationship Id="rId6" Type="http://schemas.openxmlformats.org/officeDocument/2006/relationships/hyperlink" Target="mailto:jpk102@miami.edu" TargetMode="External"/><Relationship Id="rId11" Type="http://schemas.openxmlformats.org/officeDocument/2006/relationships/hyperlink" Target="mailto:rlp120@miami.edu" TargetMode="External"/><Relationship Id="rId5" Type="http://schemas.openxmlformats.org/officeDocument/2006/relationships/hyperlink" Target="mailto:tjf81@miami.edu" TargetMode="External"/><Relationship Id="rId10" Type="http://schemas.openxmlformats.org/officeDocument/2006/relationships/hyperlink" Target="mailto:krp79@miami.edu" TargetMode="External"/><Relationship Id="rId4" Type="http://schemas.openxmlformats.org/officeDocument/2006/relationships/hyperlink" Target="mailto:jcd167@miami.edu" TargetMode="External"/><Relationship Id="rId9" Type="http://schemas.openxmlformats.org/officeDocument/2006/relationships/hyperlink" Target="mailto:kcp47@miami.ed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image" Target="../media/image8.emf"/><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emf"/><Relationship Id="rId4" Type="http://schemas.openxmlformats.org/officeDocument/2006/relationships/oleObject" Target="../embeddings/oleObject2.bin"/><Relationship Id="rId9"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xml"/><Relationship Id="rId7" Type="http://schemas.openxmlformats.org/officeDocument/2006/relationships/image" Target="../media/image11.emf"/><Relationship Id="rId2" Type="http://schemas.openxmlformats.org/officeDocument/2006/relationships/slideLayout" Target="../slideLayouts/slideLayout2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a:t>Absolute vorticity and planetary Rossby waves </a:t>
            </a:r>
          </a:p>
        </p:txBody>
      </p:sp>
      <p:sp>
        <p:nvSpPr>
          <p:cNvPr id="3" name="Subtitle 2"/>
          <p:cNvSpPr>
            <a:spLocks noGrp="1"/>
          </p:cNvSpPr>
          <p:nvPr>
            <p:ph type="subTitle" idx="1"/>
          </p:nvPr>
        </p:nvSpPr>
        <p:spPr>
          <a:xfrm>
            <a:off x="1371600" y="3181082"/>
            <a:ext cx="6400800" cy="2457718"/>
          </a:xfrm>
        </p:spPr>
        <p:txBody>
          <a:bodyPr>
            <a:normAutofit fontScale="77500" lnSpcReduction="20000"/>
          </a:bodyPr>
          <a:lstStyle/>
          <a:p>
            <a:r>
              <a:rPr lang="en-US" dirty="0">
                <a:solidFill>
                  <a:srgbClr val="FF0000"/>
                </a:solidFill>
              </a:rPr>
              <a:t>Lab assignment:</a:t>
            </a:r>
          </a:p>
          <a:p>
            <a:pPr marL="457200" indent="-457200" algn="l">
              <a:buFont typeface="Arial" panose="020B0604020202020204" pitchFamily="34" charset="0"/>
              <a:buChar char="•"/>
            </a:pPr>
            <a:r>
              <a:rPr lang="en-US" dirty="0">
                <a:solidFill>
                  <a:srgbClr val="FF0000"/>
                </a:solidFill>
              </a:rPr>
              <a:t>Problem 1.5 of the Lab manual, using UPDATED bundle in the LMT Ch1 folder</a:t>
            </a:r>
          </a:p>
          <a:p>
            <a:pPr marL="457200" indent="-457200" algn="l">
              <a:buFont typeface="Arial" panose="020B0604020202020204" pitchFamily="34" charset="0"/>
              <a:buChar char="•"/>
            </a:pPr>
            <a:endParaRPr lang="en-US" dirty="0">
              <a:solidFill>
                <a:srgbClr val="FF0000"/>
              </a:solidFill>
            </a:endParaRPr>
          </a:p>
          <a:p>
            <a:pPr marL="457200" indent="-457200" algn="l">
              <a:buFont typeface="Arial" panose="020B0604020202020204" pitchFamily="34" charset="0"/>
              <a:buChar char="•"/>
            </a:pPr>
            <a:r>
              <a:rPr lang="en-US" dirty="0">
                <a:solidFill>
                  <a:srgbClr val="FF0000"/>
                </a:solidFill>
              </a:rPr>
              <a:t>Time-longitude of v200 or Z200 </a:t>
            </a:r>
            <a:r>
              <a:rPr lang="en-US" i="1" dirty="0">
                <a:solidFill>
                  <a:srgbClr val="FF0000"/>
                </a:solidFill>
              </a:rPr>
              <a:t>anomaly</a:t>
            </a:r>
            <a:r>
              <a:rPr lang="en-US" dirty="0">
                <a:solidFill>
                  <a:srgbClr val="FF0000"/>
                </a:solidFill>
              </a:rPr>
              <a:t> for another case of your choice (final slide)</a:t>
            </a:r>
          </a:p>
          <a:p>
            <a:endParaRPr lang="en-US"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ChangeArrowheads="1"/>
          </p:cNvSpPr>
          <p:nvPr/>
        </p:nvSpPr>
        <p:spPr bwMode="auto">
          <a:xfrm>
            <a:off x="8382000" y="6400800"/>
            <a:ext cx="381000" cy="304800"/>
          </a:xfrm>
          <a:prstGeom prst="rect">
            <a:avLst/>
          </a:prstGeom>
          <a:noFill/>
          <a:ln w="12700">
            <a:noFill/>
            <a:miter lim="800000"/>
            <a:headEnd/>
            <a:tailEnd/>
          </a:ln>
          <a:effectLst/>
        </p:spPr>
        <p:txBody>
          <a:bodyPr lIns="90488" tIns="44450" rIns="90488" bIns="44450"/>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1</a:t>
            </a:r>
          </a:p>
        </p:txBody>
      </p:sp>
      <p:sp>
        <p:nvSpPr>
          <p:cNvPr id="1224707" name="Text Box 3"/>
          <p:cNvSpPr txBox="1">
            <a:spLocks noChangeArrowheads="1"/>
          </p:cNvSpPr>
          <p:nvPr/>
        </p:nvSpPr>
        <p:spPr bwMode="auto">
          <a:xfrm>
            <a:off x="304800" y="2286000"/>
            <a:ext cx="8839200" cy="2169825"/>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4"/>
          <a:stretch>
            <a:fillRect/>
          </a:stretch>
        </p:blipFill>
        <p:spPr>
          <a:xfrm>
            <a:off x="3091199" y="4193504"/>
            <a:ext cx="2781300" cy="1016000"/>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spid="_x0000_s14350" name="Equation" r:id="rId5" imgW="850531" imgH="418918" progId="Equation.3">
                  <p:embed/>
                </p:oleObj>
              </mc:Choice>
              <mc:Fallback>
                <p:oleObj name="Equation" r:id="rId5" imgW="850531" imgH="418918" progId="Equation.3">
                  <p:embed/>
                  <p:pic>
                    <p:nvPicPr>
                      <p:cNvPr id="8" name="Object 5">
                        <a:extLst>
                          <a:ext uri="{FF2B5EF4-FFF2-40B4-BE49-F238E27FC236}">
                            <a16:creationId xmlns:a16="http://schemas.microsoft.com/office/drawing/2014/main" id="{7ADA9EA8-1B84-0F42-9297-F7F54039F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503862" y="537868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95034077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76200" y="3186113"/>
            <a:ext cx="9144000" cy="0"/>
          </a:xfrm>
          <a:prstGeom prst="rect">
            <a:avLst/>
          </a:prstGeom>
          <a:noFill/>
          <a:ln w="12700">
            <a:no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3" name="Freeform 8"/>
          <p:cNvSpPr>
            <a:spLocks/>
          </p:cNvSpPr>
          <p:nvPr/>
        </p:nvSpPr>
        <p:spPr bwMode="auto">
          <a:xfrm>
            <a:off x="307975" y="2708275"/>
            <a:ext cx="7540625" cy="1624013"/>
          </a:xfrm>
          <a:custGeom>
            <a:avLst/>
            <a:gdLst>
              <a:gd name="T0" fmla="*/ 0 w 4750"/>
              <a:gd name="T1" fmla="*/ 2147483647 h 1023"/>
              <a:gd name="T2" fmla="*/ 2147483647 w 4750"/>
              <a:gd name="T3" fmla="*/ 2147483647 h 1023"/>
              <a:gd name="T4" fmla="*/ 2147483647 w 4750"/>
              <a:gd name="T5" fmla="*/ 2147483647 h 1023"/>
              <a:gd name="T6" fmla="*/ 2147483647 w 4750"/>
              <a:gd name="T7" fmla="*/ 2147483647 h 1023"/>
              <a:gd name="T8" fmla="*/ 2147483647 w 4750"/>
              <a:gd name="T9" fmla="*/ 2147483647 h 1023"/>
              <a:gd name="T10" fmla="*/ 2147483647 w 4750"/>
              <a:gd name="T11" fmla="*/ 2147483647 h 1023"/>
              <a:gd name="T12" fmla="*/ 2147483647 w 4750"/>
              <a:gd name="T13" fmla="*/ 2147483647 h 1023"/>
              <a:gd name="T14" fmla="*/ 2147483647 w 4750"/>
              <a:gd name="T15" fmla="*/ 2147483647 h 1023"/>
              <a:gd name="T16" fmla="*/ 2147483647 w 4750"/>
              <a:gd name="T17" fmla="*/ 2147483647 h 1023"/>
              <a:gd name="T18" fmla="*/ 2147483647 w 4750"/>
              <a:gd name="T19" fmla="*/ 2147483647 h 1023"/>
              <a:gd name="T20" fmla="*/ 2147483647 w 4750"/>
              <a:gd name="T21" fmla="*/ 2147483647 h 10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50"/>
              <a:gd name="T34" fmla="*/ 0 h 1023"/>
              <a:gd name="T35" fmla="*/ 4750 w 4750"/>
              <a:gd name="T36" fmla="*/ 1023 h 10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50" h="1023">
                <a:moveTo>
                  <a:pt x="0" y="827"/>
                </a:moveTo>
                <a:cubicBezTo>
                  <a:pt x="46" y="777"/>
                  <a:pt x="158" y="647"/>
                  <a:pt x="284" y="525"/>
                </a:cubicBezTo>
                <a:cubicBezTo>
                  <a:pt x="410" y="403"/>
                  <a:pt x="604" y="171"/>
                  <a:pt x="759" y="95"/>
                </a:cubicBezTo>
                <a:cubicBezTo>
                  <a:pt x="914" y="19"/>
                  <a:pt x="1050" y="7"/>
                  <a:pt x="1216" y="68"/>
                </a:cubicBezTo>
                <a:cubicBezTo>
                  <a:pt x="1382" y="129"/>
                  <a:pt x="1591" y="315"/>
                  <a:pt x="1756" y="461"/>
                </a:cubicBezTo>
                <a:cubicBezTo>
                  <a:pt x="1921" y="607"/>
                  <a:pt x="2044" y="867"/>
                  <a:pt x="2204" y="945"/>
                </a:cubicBezTo>
                <a:cubicBezTo>
                  <a:pt x="2364" y="1023"/>
                  <a:pt x="2556" y="1015"/>
                  <a:pt x="2716" y="927"/>
                </a:cubicBezTo>
                <a:cubicBezTo>
                  <a:pt x="2876" y="839"/>
                  <a:pt x="2993" y="561"/>
                  <a:pt x="3164" y="415"/>
                </a:cubicBezTo>
                <a:cubicBezTo>
                  <a:pt x="3335" y="269"/>
                  <a:pt x="3548" y="98"/>
                  <a:pt x="3740" y="49"/>
                </a:cubicBezTo>
                <a:cubicBezTo>
                  <a:pt x="3932" y="0"/>
                  <a:pt x="4150" y="34"/>
                  <a:pt x="4318" y="118"/>
                </a:cubicBezTo>
                <a:cubicBezTo>
                  <a:pt x="4486" y="202"/>
                  <a:pt x="4630" y="370"/>
                  <a:pt x="4750" y="550"/>
                </a:cubicBezTo>
              </a:path>
            </a:pathLst>
          </a:custGeom>
          <a:noFill/>
          <a:ln w="12700" cap="flat" cmpd="sng">
            <a:solidFill>
              <a:schemeClr val="bg2"/>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6" name="Text Box 14"/>
          <p:cNvSpPr txBox="1">
            <a:spLocks noChangeArrowheads="1"/>
          </p:cNvSpPr>
          <p:nvPr/>
        </p:nvSpPr>
        <p:spPr bwMode="auto">
          <a:xfrm>
            <a:off x="4876800" y="4495800"/>
            <a:ext cx="3200400" cy="1169988"/>
          </a:xfrm>
          <a:prstGeom prst="rect">
            <a:avLst/>
          </a:prstGeom>
          <a:noFill/>
          <a:ln w="12700">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has decreased,</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sym typeface="Symbol" pitchFamily="18" charset="2"/>
              </a:rPr>
              <a:t>   increases to compensate:  cyclonic turn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t>
            </a:r>
          </a:p>
        </p:txBody>
      </p:sp>
      <p:sp>
        <p:nvSpPr>
          <p:cNvPr id="1175568" name="Line 16"/>
          <p:cNvSpPr>
            <a:spLocks noChangeShapeType="1"/>
          </p:cNvSpPr>
          <p:nvPr/>
        </p:nvSpPr>
        <p:spPr bwMode="auto">
          <a:xfrm flipH="1" flipV="1">
            <a:off x="4343400" y="4419600"/>
            <a:ext cx="533400" cy="304800"/>
          </a:xfrm>
          <a:prstGeom prst="line">
            <a:avLst/>
          </a:prstGeom>
          <a:noFill/>
          <a:ln w="12700">
            <a:solidFill>
              <a:srgbClr val="00FF00"/>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70" name="Freeform 18"/>
          <p:cNvSpPr>
            <a:spLocks/>
          </p:cNvSpPr>
          <p:nvPr/>
        </p:nvSpPr>
        <p:spPr bwMode="auto">
          <a:xfrm flipH="1">
            <a:off x="1447800" y="2438400"/>
            <a:ext cx="341313"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7" name="Line 19"/>
          <p:cNvSpPr>
            <a:spLocks noChangeShapeType="1"/>
          </p:cNvSpPr>
          <p:nvPr/>
        </p:nvSpPr>
        <p:spPr bwMode="auto">
          <a:xfrm flipV="1">
            <a:off x="83820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8" name="Text Box 20"/>
          <p:cNvSpPr txBox="1">
            <a:spLocks noChangeArrowheads="1"/>
          </p:cNvSpPr>
          <p:nvPr/>
        </p:nvSpPr>
        <p:spPr bwMode="auto">
          <a:xfrm>
            <a:off x="80772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5561" name="Oval 9"/>
          <p:cNvSpPr>
            <a:spLocks noChangeArrowheads="1"/>
          </p:cNvSpPr>
          <p:nvPr/>
        </p:nvSpPr>
        <p:spPr bwMode="auto">
          <a:xfrm>
            <a:off x="152400" y="38100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5" name="Oval 13"/>
          <p:cNvSpPr>
            <a:spLocks noChangeArrowheads="1"/>
          </p:cNvSpPr>
          <p:nvPr/>
        </p:nvSpPr>
        <p:spPr bwMode="auto">
          <a:xfrm>
            <a:off x="1752600" y="2590800"/>
            <a:ext cx="304800" cy="304800"/>
          </a:xfrm>
          <a:prstGeom prst="ellipse">
            <a:avLst/>
          </a:prstGeom>
          <a:solidFill>
            <a:schemeClr val="tx2">
              <a:alpha val="36078"/>
            </a:schemeClr>
          </a:solidFill>
          <a:ln w="12700">
            <a:solidFill>
              <a:schemeClr val="bg2"/>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5569" name="Freeform 17"/>
          <p:cNvSpPr>
            <a:spLocks/>
          </p:cNvSpPr>
          <p:nvPr/>
        </p:nvSpPr>
        <p:spPr bwMode="auto">
          <a:xfrm>
            <a:off x="1947863" y="2438400"/>
            <a:ext cx="341312" cy="566738"/>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72" name="TextBox 14"/>
          <p:cNvSpPr txBox="1">
            <a:spLocks noChangeArrowheads="1"/>
          </p:cNvSpPr>
          <p:nvPr/>
        </p:nvSpPr>
        <p:spPr bwMode="auto">
          <a:xfrm>
            <a:off x="152400" y="37338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1</a:t>
            </a:r>
          </a:p>
        </p:txBody>
      </p:sp>
      <p:sp>
        <p:nvSpPr>
          <p:cNvPr id="40973" name="TextBox 15"/>
          <p:cNvSpPr txBox="1">
            <a:spLocks noChangeArrowheads="1"/>
          </p:cNvSpPr>
          <p:nvPr/>
        </p:nvSpPr>
        <p:spPr bwMode="auto">
          <a:xfrm>
            <a:off x="1752600" y="2514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rPr>
              <a:t>2</a:t>
            </a:r>
          </a:p>
        </p:txBody>
      </p:sp>
      <p:sp>
        <p:nvSpPr>
          <p:cNvPr id="40975" name="TextBox 16"/>
          <p:cNvSpPr txBox="1">
            <a:spLocks noChangeArrowheads="1"/>
          </p:cNvSpPr>
          <p:nvPr/>
        </p:nvSpPr>
        <p:spPr bwMode="auto">
          <a:xfrm>
            <a:off x="4038600" y="4038600"/>
            <a:ext cx="685800" cy="461963"/>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3</a:t>
            </a:r>
          </a:p>
        </p:txBody>
      </p:sp>
      <p:sp>
        <p:nvSpPr>
          <p:cNvPr id="20" name="Freeform 17"/>
          <p:cNvSpPr>
            <a:spLocks/>
          </p:cNvSpPr>
          <p:nvPr/>
        </p:nvSpPr>
        <p:spPr bwMode="auto">
          <a:xfrm>
            <a:off x="4154488" y="4005263"/>
            <a:ext cx="341312"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triangl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1" name="Freeform 18"/>
          <p:cNvSpPr>
            <a:spLocks/>
          </p:cNvSpPr>
          <p:nvPr/>
        </p:nvSpPr>
        <p:spPr bwMode="auto">
          <a:xfrm flipH="1">
            <a:off x="3733800" y="4005263"/>
            <a:ext cx="341313" cy="566737"/>
          </a:xfrm>
          <a:custGeom>
            <a:avLst/>
            <a:gdLst>
              <a:gd name="T0" fmla="*/ 2147483647 w 215"/>
              <a:gd name="T1" fmla="*/ 0 h 357"/>
              <a:gd name="T2" fmla="*/ 2147483647 w 215"/>
              <a:gd name="T3" fmla="*/ 2147483647 h 357"/>
              <a:gd name="T4" fmla="*/ 2147483647 w 215"/>
              <a:gd name="T5" fmla="*/ 2147483647 h 357"/>
              <a:gd name="T6" fmla="*/ 2147483647 w 215"/>
              <a:gd name="T7" fmla="*/ 2147483647 h 357"/>
              <a:gd name="T8" fmla="*/ 0 w 215"/>
              <a:gd name="T9" fmla="*/ 2147483647 h 357"/>
              <a:gd name="T10" fmla="*/ 0 60000 65536"/>
              <a:gd name="T11" fmla="*/ 0 60000 65536"/>
              <a:gd name="T12" fmla="*/ 0 60000 65536"/>
              <a:gd name="T13" fmla="*/ 0 60000 65536"/>
              <a:gd name="T14" fmla="*/ 0 60000 65536"/>
              <a:gd name="T15" fmla="*/ 0 w 215"/>
              <a:gd name="T16" fmla="*/ 0 h 357"/>
              <a:gd name="T17" fmla="*/ 215 w 215"/>
              <a:gd name="T18" fmla="*/ 357 h 357"/>
            </a:gdLst>
            <a:ahLst/>
            <a:cxnLst>
              <a:cxn ang="T10">
                <a:pos x="T0" y="T1"/>
              </a:cxn>
              <a:cxn ang="T11">
                <a:pos x="T2" y="T3"/>
              </a:cxn>
              <a:cxn ang="T12">
                <a:pos x="T4" y="T5"/>
              </a:cxn>
              <a:cxn ang="T13">
                <a:pos x="T6" y="T7"/>
              </a:cxn>
              <a:cxn ang="T14">
                <a:pos x="T8" y="T9"/>
              </a:cxn>
            </a:cxnLst>
            <a:rect l="T15" t="T16" r="T17" b="T18"/>
            <a:pathLst>
              <a:path w="215" h="357">
                <a:moveTo>
                  <a:pt x="19" y="0"/>
                </a:moveTo>
                <a:cubicBezTo>
                  <a:pt x="45" y="11"/>
                  <a:pt x="142" y="31"/>
                  <a:pt x="174" y="64"/>
                </a:cubicBezTo>
                <a:cubicBezTo>
                  <a:pt x="206" y="97"/>
                  <a:pt x="215" y="161"/>
                  <a:pt x="211" y="201"/>
                </a:cubicBezTo>
                <a:cubicBezTo>
                  <a:pt x="207" y="241"/>
                  <a:pt x="182" y="276"/>
                  <a:pt x="147" y="302"/>
                </a:cubicBezTo>
                <a:cubicBezTo>
                  <a:pt x="112" y="328"/>
                  <a:pt x="31" y="346"/>
                  <a:pt x="0" y="357"/>
                </a:cubicBezTo>
              </a:path>
            </a:pathLst>
          </a:custGeom>
          <a:noFill/>
          <a:ln w="12700" cap="flat" cmpd="sng">
            <a:solidFill>
              <a:srgbClr val="FF0000"/>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EC4DC75A-0A27-974B-B39A-98A0027FBDD1}"/>
              </a:ext>
            </a:extLst>
          </p:cNvPr>
          <p:cNvSpPr txBox="1"/>
          <p:nvPr/>
        </p:nvSpPr>
        <p:spPr>
          <a:xfrm>
            <a:off x="3490175" y="643944"/>
            <a:ext cx="1184940" cy="369332"/>
          </a:xfrm>
          <a:prstGeom prst="rect">
            <a:avLst/>
          </a:prstGeom>
          <a:noFill/>
        </p:spPr>
        <p:txBody>
          <a:bodyPr wrap="none" rtlCol="0">
            <a:spAutoFit/>
          </a:bodyPr>
          <a:lstStyle/>
          <a:p>
            <a:r>
              <a:rPr lang="en-US" dirty="0">
                <a:solidFill>
                  <a:srgbClr val="FF0000"/>
                </a:solidFill>
              </a:rPr>
              <a:t>animation</a:t>
            </a:r>
          </a:p>
        </p:txBody>
      </p:sp>
    </p:spTree>
    <p:extLst>
      <p:ext uri="{BB962C8B-B14F-4D97-AF65-F5344CB8AC3E}">
        <p14:creationId xmlns:p14="http://schemas.microsoft.com/office/powerpoint/2010/main" val="117666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56069E-6 C 0.00764 -0.0104 0.02952 -0.04185 0.04601 -0.06289 C 0.0625 -0.08393 0.08264 -0.10936 0.09844 -0.12624 C 0.11424 -0.14312 0.12882 -0.15815 0.14098 -0.16485 C 0.15313 -0.17156 0.16511 -0.16601 0.17136 -0.16647 " pathEditMode="relative" rAng="0" ptsTypes="aaaaa">
                                      <p:cBhvr>
                                        <p:cTn id="6" dur="2000" fill="hold"/>
                                        <p:tgtEl>
                                          <p:spTgt spid="1175561"/>
                                        </p:tgtEl>
                                        <p:attrNameLst>
                                          <p:attrName>ppt_x</p:attrName>
                                          <p:attrName>ppt_y</p:attrName>
                                        </p:attrNameLst>
                                      </p:cBhvr>
                                      <p:rCtr x="8600" y="-8600"/>
                                    </p:animMotion>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1175561"/>
                                        </p:tgtEl>
                                      </p:cBhvr>
                                    </p:animEffect>
                                    <p:set>
                                      <p:cBhvr>
                                        <p:cTn id="11" dur="1" fill="hold">
                                          <p:stCondLst>
                                            <p:cond delay="499"/>
                                          </p:stCondLst>
                                        </p:cTn>
                                        <p:tgtEl>
                                          <p:spTgt spid="11755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5565"/>
                                        </p:tgtEl>
                                        <p:attrNameLst>
                                          <p:attrName>style.visibility</p:attrName>
                                        </p:attrNameLst>
                                      </p:cBhvr>
                                      <p:to>
                                        <p:strVal val="visible"/>
                                      </p:to>
                                    </p:set>
                                    <p:animEffect transition="in" filter="dissolve">
                                      <p:cBhvr>
                                        <p:cTn id="16" dur="500"/>
                                        <p:tgtEl>
                                          <p:spTgt spid="117556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1175569"/>
                                        </p:tgtEl>
                                        <p:attrNameLst>
                                          <p:attrName>style.visibility</p:attrName>
                                        </p:attrNameLst>
                                      </p:cBhvr>
                                      <p:to>
                                        <p:strVal val="visible"/>
                                      </p:to>
                                    </p:set>
                                    <p:animEffect transition="in" filter="wheel(4)">
                                      <p:cBhvr>
                                        <p:cTn id="21" dur="2000"/>
                                        <p:tgtEl>
                                          <p:spTgt spid="1175569"/>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75570"/>
                                        </p:tgtEl>
                                        <p:attrNameLst>
                                          <p:attrName>style.visibility</p:attrName>
                                        </p:attrNameLst>
                                      </p:cBhvr>
                                      <p:to>
                                        <p:strVal val="visible"/>
                                      </p:to>
                                    </p:set>
                                    <p:animEffect transition="in" filter="wheel(4)">
                                      <p:cBhvr>
                                        <p:cTn id="24" dur="2000"/>
                                        <p:tgtEl>
                                          <p:spTgt spid="1175570"/>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3.33333E-6 -2.41499E-6 C 0.00712 0.00208 0.02761 0.00347 0.04289 0.01273 C 0.05816 0.02198 0.07587 0.03771 0.09202 0.05506 C 0.10816 0.07241 0.12396 0.09415 0.13976 0.11636 C 0.15556 0.13856 0.17431 0.17095 0.18733 0.1883 C 0.20035 0.20565 0.20799 0.21351 0.21754 0.21999 C 0.22709 0.22647 0.23907 0.22531 0.24462 0.2267 " pathEditMode="relative" rAng="0" ptsTypes="aaaaaaa">
                                      <p:cBhvr>
                                        <p:cTn id="28" dur="2000" fill="hold"/>
                                        <p:tgtEl>
                                          <p:spTgt spid="1175565"/>
                                        </p:tgtEl>
                                        <p:attrNameLst>
                                          <p:attrName>ppt_x</p:attrName>
                                          <p:attrName>ppt_y</p:attrName>
                                        </p:attrNameLst>
                                      </p:cBhvr>
                                      <p:rCtr x="12200" y="1130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75568"/>
                                        </p:tgtEl>
                                        <p:attrNameLst>
                                          <p:attrName>style.visibility</p:attrName>
                                        </p:attrNameLst>
                                      </p:cBhvr>
                                      <p:to>
                                        <p:strVal val="visible"/>
                                      </p:to>
                                    </p:set>
                                    <p:animEffect transition="in" filter="dissolve">
                                      <p:cBhvr>
                                        <p:cTn id="33" dur="500"/>
                                        <p:tgtEl>
                                          <p:spTgt spid="11755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75566"/>
                                        </p:tgtEl>
                                        <p:attrNameLst>
                                          <p:attrName>style.visibility</p:attrName>
                                        </p:attrNameLst>
                                      </p:cBhvr>
                                      <p:to>
                                        <p:strVal val="visible"/>
                                      </p:to>
                                    </p:set>
                                    <p:animEffect transition="in" filter="dissolve">
                                      <p:cBhvr>
                                        <p:cTn id="36" dur="500"/>
                                        <p:tgtEl>
                                          <p:spTgt spid="117556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4)">
                                      <p:cBhvr>
                                        <p:cTn id="41" dur="2000"/>
                                        <p:tgtEl>
                                          <p:spTgt spid="20"/>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4)">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6" grpId="0"/>
      <p:bldP spid="1175568" grpId="0" animBg="1"/>
      <p:bldP spid="1175570" grpId="0" animBg="1"/>
      <p:bldP spid="1175561" grpId="0" animBg="1"/>
      <p:bldP spid="1175561" grpId="1" animBg="1"/>
      <p:bldP spid="1175565" grpId="0" animBg="1"/>
      <p:bldP spid="1175565" grpId="1" animBg="1"/>
      <p:bldP spid="117556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400" b="0" i="0" u="none" strike="noStrike" kern="1200" cap="none" spc="0" normalizeH="0" baseline="0" noProof="0" dirty="0">
                <a:ln>
                  <a:noFill/>
                </a:ln>
                <a:solidFill>
                  <a:srgbClr val="000000"/>
                </a:solidFill>
                <a:effectLst/>
                <a:uLnTx/>
                <a:uFillTx/>
                <a:latin typeface="Arial"/>
                <a:ea typeface="+mn-ea"/>
                <a:cs typeface="+mn-cs"/>
              </a:rPr>
              <a:t> Wave Recap</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Rossby</a:t>
            </a:r>
            <a:r>
              <a:rPr kumimoji="0" lang="en-US" sz="2000" b="0" i="0" u="none" strike="noStrike" kern="1200" cap="none" spc="0" normalizeH="0" baseline="0" noProof="0" dirty="0">
                <a:ln>
                  <a:noFill/>
                </a:ln>
                <a:solidFill>
                  <a:srgbClr val="000000"/>
                </a:solidFill>
                <a:effectLst/>
                <a:uLnTx/>
                <a:uFillTx/>
                <a:latin typeface="Arial"/>
                <a:ea typeface="+mn-ea"/>
                <a:cs typeface="+mn-cs"/>
              </a:rPr>
              <a:t> waves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“beta-effect”, motion related to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a:t>
            </a:r>
            <a:r>
              <a:rPr kumimoji="0" lang="en-US" sz="2000" b="0" i="1" u="none" strike="noStrike" kern="1200" cap="none" spc="0" normalizeH="0" baseline="0" noProof="0" dirty="0" err="1">
                <a:ln>
                  <a:noFill/>
                </a:ln>
                <a:solidFill>
                  <a:srgbClr val="000000"/>
                </a:solidFill>
                <a:effectLst/>
                <a:uLnTx/>
                <a:uFillTx/>
                <a:latin typeface="Arial"/>
                <a:ea typeface="+mn-ea"/>
                <a:cs typeface="+mn-cs"/>
              </a:rPr>
              <a:t>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(the fact that f changes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larger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smaller f </a:t>
            </a:r>
            <a:r>
              <a:rPr kumimoji="0" lang="en-US" sz="1800" b="1" i="0" u="none" strike="noStrike" kern="1200" cap="none" spc="0" normalizeH="0" baseline="0" noProof="0" dirty="0" err="1">
                <a:ln>
                  <a:noFill/>
                </a:ln>
                <a:solidFill>
                  <a:srgbClr val="000000"/>
                </a:solidFill>
                <a:effectLst/>
                <a:uLnTx/>
                <a:uFillTx/>
                <a:latin typeface="Times New Roman" pitchFamily="18" charset="0"/>
                <a:ea typeface="+mn-ea"/>
                <a:cs typeface="+mn-cs"/>
              </a:rPr>
              <a:t>advected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2766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rPr>
              <a:t>Result: whole pattern propagates westward against vorticity advection, which acts to push pattern eastward</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spid="_x0000_s10997" name="Equation" r:id="rId3" imgW="495085" imgH="241195" progId="Equation.3">
                  <p:embed/>
                </p:oleObj>
              </mc:Choice>
              <mc:Fallback>
                <p:oleObj name="Equation" r:id="rId3" imgW="495085" imgH="241195" progId="Equation.3">
                  <p:embed/>
                  <p:pic>
                    <p:nvPicPr>
                      <p:cNvPr id="123085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spid="_x0000_s10998" name="Equation" r:id="rId5" imgW="418918" imgH="203112" progId="Equation.3">
                  <p:embed/>
                </p:oleObj>
              </mc:Choice>
              <mc:Fallback>
                <p:oleObj name="Equation" r:id="rId5" imgW="418918" imgH="203112" progId="Equation.3">
                  <p:embed/>
                  <p:pic>
                    <p:nvPicPr>
                      <p:cNvPr id="123086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spid="_x0000_s10999" name="Equation" r:id="rId7" imgW="228600" imgH="241300" progId="Equation.3">
                  <p:embed/>
                </p:oleObj>
              </mc:Choice>
              <mc:Fallback>
                <p:oleObj name="Equation" r:id="rId7" imgW="228600" imgH="241300" progId="Equation.3">
                  <p:embed/>
                  <p:pic>
                    <p:nvPicPr>
                      <p:cNvPr id="1230872"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spid="_x0000_s11000" name="Equation" r:id="rId9" imgW="164957" imgH="203024" progId="Equation.3">
                  <p:embed/>
                </p:oleObj>
              </mc:Choice>
              <mc:Fallback>
                <p:oleObj name="Equation" r:id="rId9" imgW="164957" imgH="203024" progId="Equation.3">
                  <p:embed/>
                  <p:pic>
                    <p:nvPicPr>
                      <p:cNvPr id="1230875"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spid="_x0000_s11001" name="Equation" r:id="rId11" imgW="495085" imgH="241195" progId="Equation.3">
                  <p:embed/>
                </p:oleObj>
              </mc:Choice>
              <mc:Fallback>
                <p:oleObj name="Equation" r:id="rId11" imgW="495085" imgH="241195" progId="Equation.3">
                  <p:embed/>
                  <p:pic>
                    <p:nvPicPr>
                      <p:cNvPr id="1230887"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spid="_x0000_s11002" name="Equation" r:id="rId13" imgW="418918" imgH="203112" progId="Equation.3">
                  <p:embed/>
                </p:oleObj>
              </mc:Choice>
              <mc:Fallback>
                <p:oleObj name="Equation" r:id="rId13" imgW="418918" imgH="203112" progId="Equation.3">
                  <p:embed/>
                  <p:pic>
                    <p:nvPicPr>
                      <p:cNvPr id="1230888"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spid="_x0000_s11003" name="Equation" r:id="rId15" imgW="583947" imgH="241195" progId="Equation.3">
                  <p:embed/>
                </p:oleObj>
              </mc:Choice>
              <mc:Fallback>
                <p:oleObj name="Equation" r:id="rId15" imgW="583947" imgH="241195" progId="Equation.3">
                  <p:embed/>
                  <p:pic>
                    <p:nvPicPr>
                      <p:cNvPr id="1230889"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spid="_x0000_s11004" name="Equation" r:id="rId17" imgW="507780" imgH="203112" progId="Equation.3">
                  <p:embed/>
                </p:oleObj>
              </mc:Choice>
              <mc:Fallback>
                <p:oleObj name="Equation" r:id="rId17" imgW="507780" imgH="203112" progId="Equation.3">
                  <p:embed/>
                  <p:pic>
                    <p:nvPicPr>
                      <p:cNvPr id="123089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spid="_x0000_s11005" name="Equation" r:id="rId19" imgW="495085" imgH="241195" progId="Equation.3">
                  <p:embed/>
                </p:oleObj>
              </mc:Choice>
              <mc:Fallback>
                <p:oleObj name="Equation" r:id="rId19" imgW="495085" imgH="241195" progId="Equation.3">
                  <p:embed/>
                  <p:pic>
                    <p:nvPicPr>
                      <p:cNvPr id="1230891"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spid="_x0000_s11006" name="Equation" r:id="rId21" imgW="418918" imgH="203112" progId="Equation.3">
                  <p:embed/>
                </p:oleObj>
              </mc:Choice>
              <mc:Fallback>
                <p:oleObj name="Equation" r:id="rId21" imgW="418918" imgH="203112" progId="Equation.3">
                  <p:embed/>
                  <p:pic>
                    <p:nvPicPr>
                      <p:cNvPr id="1230892" name="Object 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spid="_x0000_s11007" name="Equation" r:id="rId23" imgW="495085" imgH="241195" progId="Equation.3">
                  <p:embed/>
                </p:oleObj>
              </mc:Choice>
              <mc:Fallback>
                <p:oleObj name="Equation" r:id="rId23" imgW="495085" imgH="241195" progId="Equation.3">
                  <p:embed/>
                  <p:pic>
                    <p:nvPicPr>
                      <p:cNvPr id="1230893"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spid="_x0000_s11008" name="Equation" r:id="rId24" imgW="418918" imgH="203112" progId="Equation.3">
                  <p:embed/>
                </p:oleObj>
              </mc:Choice>
              <mc:Fallback>
                <p:oleObj name="Equation" r:id="rId24" imgW="418918" imgH="203112" progId="Equation.3">
                  <p:embed/>
                  <p:pic>
                    <p:nvPicPr>
                      <p:cNvPr id="1230894"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spid="_x0000_s11009" name="Equation" r:id="rId25" imgW="3289300" imgH="495300" progId="Equation.3">
                  <p:embed/>
                </p:oleObj>
              </mc:Choice>
              <mc:Fallback>
                <p:oleObj name="Equation" r:id="rId25" imgW="3289300" imgH="495300" progId="Equation.3">
                  <p:embed/>
                  <p:pic>
                    <p:nvPicPr>
                      <p:cNvPr id="1230896"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spid="_x0000_s11010" name="Equation" r:id="rId27" imgW="406224" imgH="241195" progId="Equation.3">
                  <p:embed/>
                </p:oleObj>
              </mc:Choice>
              <mc:Fallback>
                <p:oleObj name="Equation" r:id="rId27" imgW="406224" imgH="241195" progId="Equation.3">
                  <p:embed/>
                  <p:pic>
                    <p:nvPicPr>
                      <p:cNvPr id="1230898"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Arial"/>
                <a:ea typeface="+mn-ea"/>
                <a:cs typeface="+mn-cs"/>
              </a:rPr>
              <a:t>time</a:t>
            </a:r>
            <a:r>
              <a:rPr kumimoji="0" lang="en-US" sz="3600" b="0" i="0" u="none" strike="noStrike" kern="1200" cap="none" spc="0" normalizeH="0" baseline="0" noProof="0" dirty="0">
                <a:ln>
                  <a:noFill/>
                </a:ln>
                <a:solidFill>
                  <a:srgbClr val="0070C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70C0"/>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6995160" y="4480560"/>
            <a:ext cx="124968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group or energy speed: fast eastward</a:t>
            </a:r>
          </a:p>
        </p:txBody>
      </p:sp>
      <p:sp>
        <p:nvSpPr>
          <p:cNvPr id="8" name="TextBox 7">
            <a:extLst>
              <a:ext uri="{FF2B5EF4-FFF2-40B4-BE49-F238E27FC236}">
                <a16:creationId xmlns:a16="http://schemas.microsoft.com/office/drawing/2014/main" id="{A01A5754-E85D-9740-B7F2-80A1EF58481F}"/>
              </a:ext>
            </a:extLst>
          </p:cNvPr>
          <p:cNvSpPr txBox="1"/>
          <p:nvPr/>
        </p:nvSpPr>
        <p:spPr>
          <a:xfrm>
            <a:off x="7132320" y="1234440"/>
            <a:ext cx="1783079"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Arial"/>
                <a:ea typeface="+mn-ea"/>
                <a:cs typeface="+mn-cs"/>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Arial"/>
                <a:ea typeface="+mn-ea"/>
                <a:cs typeface="+mn-cs"/>
              </a:rPr>
              <a:t>Example</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Z’(</a:t>
            </a:r>
            <a:r>
              <a:rPr kumimoji="0" lang="en-US" sz="2400" b="0" i="0" u="none" strike="noStrike" kern="1200" cap="none" spc="0" normalizeH="0" baseline="0" noProof="0" dirty="0" err="1">
                <a:ln>
                  <a:noFill/>
                </a:ln>
                <a:solidFill>
                  <a:srgbClr val="000000"/>
                </a:solidFill>
                <a:effectLst/>
                <a:uLnTx/>
                <a:uFillTx/>
                <a:latin typeface="Arial"/>
                <a:ea typeface="+mn-ea"/>
                <a:cs typeface="+mn-cs"/>
              </a:rPr>
              <a:t>lon</a:t>
            </a:r>
            <a:r>
              <a:rPr kumimoji="0" lang="en-US" sz="2400" b="0" i="0" u="none" strike="noStrike" kern="1200" cap="none" spc="0" normalizeH="0" baseline="0" noProof="0" dirty="0">
                <a:ln>
                  <a:noFill/>
                </a:ln>
                <a:solidFill>
                  <a:srgbClr val="000000"/>
                </a:solidFill>
                <a:effectLst/>
                <a:uLnTx/>
                <a:uFillTx/>
                <a:latin typeface="Arial"/>
                <a:ea typeface="+mn-ea"/>
                <a:cs typeface="+mn-cs"/>
              </a:rPr>
              <a:t>, time)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diagram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3547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06008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sym typeface="Wingdings" pitchFamily="2" charset="2"/>
              </a:rPr>
              <a:t></a:t>
            </a:r>
            <a:endParaRPr kumimoji="0" lang="en-US" sz="1800" b="0" i="0" u="none" strike="noStrike" kern="1200" cap="none" spc="0" normalizeH="0" baseline="0" noProof="0" dirty="0">
              <a:ln>
                <a:noFill/>
              </a:ln>
              <a:solidFill>
                <a:srgbClr val="000000"/>
              </a:solidFill>
              <a:effectLst/>
              <a:uLnTx/>
              <a:uFillTx/>
              <a:latin typeface="Arial"/>
              <a:ea typeface="ＭＳ Ｐゴシック"/>
              <a:cs typeface="Arial"/>
            </a:endParaRPr>
          </a:p>
        </p:txBody>
      </p:sp>
    </p:spTree>
    <p:extLst>
      <p:ext uri="{BB962C8B-B14F-4D97-AF65-F5344CB8AC3E}">
        <p14:creationId xmlns:p14="http://schemas.microsoft.com/office/powerpoint/2010/main" val="303637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v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shows 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a:cs typeface="Arial"/>
              </a:rPr>
              <a:t>40-60N</a:t>
            </a:r>
          </a:p>
        </p:txBody>
      </p:sp>
    </p:spTree>
    <p:extLst>
      <p:ext uri="{BB962C8B-B14F-4D97-AF65-F5344CB8AC3E}">
        <p14:creationId xmlns:p14="http://schemas.microsoft.com/office/powerpoint/2010/main" val="328607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Mon. Wea. Rev.. 2018;146(7):1965-2001.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Illustration of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excitation of an RWP by the extratropical transition of a tropical cyclone</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 120, (b) 156, and (c) 192 h, respectively, into an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idealized numerical experiment with an initially straight jet.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The shading denotes potential temperature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θ</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the bold solid contours depict wind speed (45 m s</a:t>
            </a:r>
            <a:r>
              <a:rPr kumimoji="0" lang="en-US" altLang="en-US" sz="1200" b="0" i="0" u="none" strike="noStrike" kern="1200" cap="none" spc="0" normalizeH="0" baseline="30000" noProof="0" dirty="0">
                <a:ln>
                  <a:noFill/>
                </a:ln>
                <a:solidFill>
                  <a:srgbClr val="000000"/>
                </a:solidFill>
                <a:effectLst/>
                <a:uLnTx/>
                <a:uFillTx/>
                <a:latin typeface="Helvetica" pitchFamily="2" charset="0"/>
                <a:ea typeface="ＭＳ Ｐゴシック"/>
                <a:cs typeface="Arial"/>
              </a:rPr>
              <a:t>−1</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on the dynamical tropopause, here defined as the 2-PVU surface. Thin contours show surface pressure, every 5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dashed for 990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hPa</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a:cs typeface="Arial"/>
              </a:rPr>
              <a:t>Qualitative explanation of barotropic downstream development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a:cs typeface="Arial"/>
              </a:rPr>
              <a:t>advect</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a:cs typeface="Arial"/>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4572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a:ea typeface="ＭＳ Ｐゴシック"/>
                <a:cs typeface="Aria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a:ln>
                  <a:noFill/>
                </a:ln>
                <a:solidFill>
                  <a:prstClr val="black"/>
                </a:solidFill>
                <a:effectLst/>
                <a:uLnTx/>
                <a:uFillTx/>
                <a:latin typeface="Calibri"/>
                <a:ea typeface="+mn-ea"/>
                <a:cs typeface="+mn-cs"/>
              </a:rPr>
              <a:t>local </a:t>
            </a:r>
            <a:r>
              <a:rPr kumimoji="0" lang="en-US" sz="1800" b="0" i="0" u="none" strike="noStrike" kern="1200" cap="none" spc="0" normalizeH="0" baseline="0" noProof="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Lackmann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7979" t="3778" r="30313" b="5847"/>
          <a:stretch>
            <a:fillRect/>
          </a:stretch>
        </p:blipFill>
        <p:spPr bwMode="auto">
          <a:xfrm>
            <a:off x="2241884" y="320842"/>
            <a:ext cx="4111625" cy="5562600"/>
          </a:xfrm>
          <a:prstGeom prst="rect">
            <a:avLst/>
          </a:prstGeom>
          <a:noFill/>
          <a:ln w="9525">
            <a:noFill/>
            <a:miter lim="800000"/>
            <a:headEnd/>
            <a:tailEnd/>
          </a:ln>
        </p:spPr>
      </p:pic>
      <p:sp>
        <p:nvSpPr>
          <p:cNvPr id="43013" name="Text Box 5"/>
          <p:cNvSpPr txBox="1">
            <a:spLocks noChangeArrowheads="1"/>
          </p:cNvSpPr>
          <p:nvPr/>
        </p:nvSpPr>
        <p:spPr bwMode="auto">
          <a:xfrm>
            <a:off x="304800" y="5334000"/>
            <a:ext cx="533400" cy="457200"/>
          </a:xfrm>
          <a:prstGeom prst="rect">
            <a:avLst/>
          </a:prstGeom>
          <a:solidFill>
            <a:schemeClr val="tx1"/>
          </a:solid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6" name="Text Box 4"/>
          <p:cNvSpPr txBox="1">
            <a:spLocks noChangeArrowheads="1"/>
          </p:cNvSpPr>
          <p:nvPr/>
        </p:nvSpPr>
        <p:spPr bwMode="auto">
          <a:xfrm>
            <a:off x="6671257" y="5645239"/>
            <a:ext cx="2040228" cy="1015663"/>
          </a:xfrm>
          <a:prstGeom prst="rect">
            <a:avLst/>
          </a:prstGeom>
          <a:noFill/>
          <a:ln w="12700">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mn-ea"/>
                <a:cs typeface="+mn-cs"/>
              </a:rPr>
              <a:t>Lackmann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Fig 1.20</a:t>
            </a:r>
          </a:p>
        </p:txBody>
      </p:sp>
      <p:sp>
        <p:nvSpPr>
          <p:cNvPr id="2" name="Rectangle 1">
            <a:extLst>
              <a:ext uri="{FF2B5EF4-FFF2-40B4-BE49-F238E27FC236}">
                <a16:creationId xmlns:a16="http://schemas.microsoft.com/office/drawing/2014/main" id="{C88F4FF4-FEDF-304B-900D-ED55734EC742}"/>
              </a:ext>
            </a:extLst>
          </p:cNvPr>
          <p:cNvSpPr/>
          <p:nvPr/>
        </p:nvSpPr>
        <p:spPr>
          <a:xfrm>
            <a:off x="474397" y="6051928"/>
            <a:ext cx="6083717" cy="369332"/>
          </a:xfrm>
          <a:prstGeom prst="rect">
            <a:avLst/>
          </a:prstGeom>
        </p:spPr>
        <p:txBody>
          <a:bodyPr wrap="none">
            <a:spAutoFit/>
          </a:bodyPr>
          <a:lstStyle/>
          <a:p>
            <a:r>
              <a:rPr lang="en-US" i="1" dirty="0">
                <a:solidFill>
                  <a:srgbClr val="FF0000"/>
                </a:solidFill>
              </a:rPr>
              <a:t>wave packet energy </a:t>
            </a:r>
            <a:r>
              <a:rPr lang="en-US" dirty="0">
                <a:solidFill>
                  <a:srgbClr val="FF0000"/>
                </a:solidFill>
              </a:rPr>
              <a:t>moves eastward instead of westward</a:t>
            </a:r>
            <a:endParaRPr lang="en-US" dirty="0"/>
          </a:p>
        </p:txBody>
      </p:sp>
    </p:spTree>
    <p:extLst>
      <p:ext uri="{BB962C8B-B14F-4D97-AF65-F5344CB8AC3E}">
        <p14:creationId xmlns:p14="http://schemas.microsoft.com/office/powerpoint/2010/main" val="938776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D47E-249C-F54F-B22F-306875B43E4C}"/>
              </a:ext>
            </a:extLst>
          </p:cNvPr>
          <p:cNvSpPr>
            <a:spLocks noGrp="1"/>
          </p:cNvSpPr>
          <p:nvPr>
            <p:ph type="title"/>
          </p:nvPr>
        </p:nvSpPr>
        <p:spPr/>
        <p:txBody>
          <a:bodyPr/>
          <a:lstStyle/>
          <a:p>
            <a:r>
              <a:rPr lang="en-US" dirty="0"/>
              <a:t>Lab assignment II for the week</a:t>
            </a:r>
          </a:p>
        </p:txBody>
      </p:sp>
      <p:sp>
        <p:nvSpPr>
          <p:cNvPr id="3" name="Content Placeholder 2">
            <a:extLst>
              <a:ext uri="{FF2B5EF4-FFF2-40B4-BE49-F238E27FC236}">
                <a16:creationId xmlns:a16="http://schemas.microsoft.com/office/drawing/2014/main" id="{87B4B5BE-5F46-ED4D-A861-AEBBEC941488}"/>
              </a:ext>
            </a:extLst>
          </p:cNvPr>
          <p:cNvSpPr>
            <a:spLocks noGrp="1"/>
          </p:cNvSpPr>
          <p:nvPr>
            <p:ph idx="1"/>
          </p:nvPr>
        </p:nvSpPr>
        <p:spPr/>
        <p:txBody>
          <a:bodyPr>
            <a:normAutofit/>
          </a:bodyPr>
          <a:lstStyle/>
          <a:p>
            <a:r>
              <a:rPr lang="en-US" dirty="0"/>
              <a:t>Open this research paper to its </a:t>
            </a:r>
            <a:r>
              <a:rPr lang="en-US" dirty="0">
                <a:hlinkClick r:id="rId2"/>
              </a:rPr>
              <a:t>money figure </a:t>
            </a:r>
            <a:endParaRPr lang="en-US" dirty="0"/>
          </a:p>
          <a:p>
            <a:r>
              <a:rPr lang="en-US" dirty="0"/>
              <a:t>Open this research paper to its </a:t>
            </a:r>
            <a:r>
              <a:rPr lang="en-US">
                <a:hlinkClick r:id="rId3"/>
              </a:rPr>
              <a:t>money figure</a:t>
            </a:r>
            <a:endParaRPr lang="en-US" dirty="0"/>
          </a:p>
        </p:txBody>
      </p:sp>
    </p:spTree>
    <p:extLst>
      <p:ext uri="{BB962C8B-B14F-4D97-AF65-F5344CB8AC3E}">
        <p14:creationId xmlns:p14="http://schemas.microsoft.com/office/powerpoint/2010/main" val="241107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E72A-5769-A240-86D5-D44F064AC258}"/>
              </a:ext>
            </a:extLst>
          </p:cNvPr>
          <p:cNvSpPr>
            <a:spLocks noGrp="1"/>
          </p:cNvSpPr>
          <p:nvPr>
            <p:ph type="title"/>
          </p:nvPr>
        </p:nvSpPr>
        <p:spPr/>
        <p:txBody>
          <a:bodyPr/>
          <a:lstStyle/>
          <a:p>
            <a:r>
              <a:rPr lang="en-US" dirty="0"/>
              <a:t>Lab assignment</a:t>
            </a:r>
          </a:p>
        </p:txBody>
      </p:sp>
      <p:sp>
        <p:nvSpPr>
          <p:cNvPr id="3" name="Content Placeholder 2">
            <a:extLst>
              <a:ext uri="{FF2B5EF4-FFF2-40B4-BE49-F238E27FC236}">
                <a16:creationId xmlns:a16="http://schemas.microsoft.com/office/drawing/2014/main" id="{6B29ECD3-C670-6549-9DF3-CC78B712EDBF}"/>
              </a:ext>
            </a:extLst>
          </p:cNvPr>
          <p:cNvSpPr>
            <a:spLocks noGrp="1"/>
          </p:cNvSpPr>
          <p:nvPr>
            <p:ph idx="1"/>
          </p:nvPr>
        </p:nvSpPr>
        <p:spPr>
          <a:xfrm>
            <a:off x="457200" y="969818"/>
            <a:ext cx="8229600" cy="5156345"/>
          </a:xfrm>
        </p:spPr>
        <p:txBody>
          <a:bodyPr>
            <a:normAutofit/>
          </a:bodyPr>
          <a:lstStyle/>
          <a:p>
            <a:pPr marL="0" indent="0">
              <a:buNone/>
            </a:pPr>
            <a:endParaRPr lang="en-US" dirty="0"/>
          </a:p>
          <a:p>
            <a:pPr marL="514350" indent="-514350">
              <a:buFont typeface="+mj-lt"/>
              <a:buAutoNum type="arabicPeriod"/>
            </a:pPr>
            <a:r>
              <a:rPr lang="en-US" dirty="0"/>
              <a:t>Do exercise 1.5 from the LMT lab manual </a:t>
            </a:r>
            <a:endParaRPr lang="en-US" u="sng" dirty="0"/>
          </a:p>
          <a:p>
            <a:endParaRPr lang="en-US" dirty="0"/>
          </a:p>
          <a:p>
            <a:endParaRPr lang="en-US" dirty="0"/>
          </a:p>
        </p:txBody>
      </p:sp>
    </p:spTree>
    <p:extLst>
      <p:ext uri="{BB962C8B-B14F-4D97-AF65-F5344CB8AC3E}">
        <p14:creationId xmlns:p14="http://schemas.microsoft.com/office/powerpoint/2010/main" val="15659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5EE8-E722-2A43-8003-E0C3B1CAA7DC}"/>
              </a:ext>
            </a:extLst>
          </p:cNvPr>
          <p:cNvSpPr>
            <a:spLocks noGrp="1"/>
          </p:cNvSpPr>
          <p:nvPr>
            <p:ph type="title"/>
          </p:nvPr>
        </p:nvSpPr>
        <p:spPr/>
        <p:txBody>
          <a:bodyPr>
            <a:normAutofit fontScale="90000"/>
          </a:bodyPr>
          <a:lstStyle/>
          <a:p>
            <a:r>
              <a:rPr lang="en-US" dirty="0"/>
              <a:t>2. Make time-longitude plots, find a Rossby wave group velocity event</a:t>
            </a:r>
          </a:p>
        </p:txBody>
      </p:sp>
      <p:sp>
        <p:nvSpPr>
          <p:cNvPr id="3" name="Content Placeholder 2">
            <a:extLst>
              <a:ext uri="{FF2B5EF4-FFF2-40B4-BE49-F238E27FC236}">
                <a16:creationId xmlns:a16="http://schemas.microsoft.com/office/drawing/2014/main" id="{ABECA407-8462-9A4F-9132-94B0FD88C454}"/>
              </a:ext>
            </a:extLst>
          </p:cNvPr>
          <p:cNvSpPr>
            <a:spLocks noGrp="1"/>
          </p:cNvSpPr>
          <p:nvPr>
            <p:ph idx="1"/>
          </p:nvPr>
        </p:nvSpPr>
        <p:spPr/>
        <p:txBody>
          <a:bodyPr>
            <a:normAutofit fontScale="55000" lnSpcReduction="20000"/>
          </a:bodyPr>
          <a:lstStyle/>
          <a:p>
            <a:r>
              <a:rPr lang="en-US" dirty="0">
                <a:solidFill>
                  <a:srgbClr val="FF0000"/>
                </a:solidFill>
              </a:rPr>
              <a:t>Make</a:t>
            </a:r>
            <a:r>
              <a:rPr lang="en-US" dirty="0"/>
              <a:t> a time-longitude plot like LMT Fig. 1.4, exploring a couple fall months and zooming in to some interesting case. The next slide has the code. </a:t>
            </a:r>
          </a:p>
          <a:p>
            <a:pPr marL="0" indent="0">
              <a:buNone/>
            </a:pPr>
            <a:endParaRPr lang="en-US" dirty="0"/>
          </a:p>
          <a:p>
            <a:pPr marL="0" indent="0">
              <a:buNone/>
            </a:pPr>
            <a:r>
              <a:rPr lang="en-US" sz="3800" dirty="0">
                <a:hlinkClick r:id="rId2"/>
              </a:rPr>
              <a:t>mxa1459@miami.edu</a:t>
            </a:r>
            <a:r>
              <a:rPr lang="en-US" sz="3800" dirty="0"/>
              <a:t> 2009, </a:t>
            </a:r>
            <a:r>
              <a:rPr lang="en-US" sz="3800" dirty="0">
                <a:hlinkClick r:id="rId3"/>
              </a:rPr>
              <a:t>exb686@miami.edu</a:t>
            </a:r>
            <a:r>
              <a:rPr lang="en-US" sz="3800" dirty="0"/>
              <a:t> 2010, </a:t>
            </a:r>
            <a:r>
              <a:rPr lang="en-US" sz="3800" dirty="0">
                <a:hlinkClick r:id="rId4"/>
              </a:rPr>
              <a:t>jcd167@miami.edu</a:t>
            </a:r>
            <a:r>
              <a:rPr lang="en-US" sz="3800" dirty="0"/>
              <a:t> 2011, </a:t>
            </a:r>
            <a:r>
              <a:rPr lang="en-US" sz="3800" dirty="0">
                <a:hlinkClick r:id="rId5"/>
              </a:rPr>
              <a:t>tjf81@miami.edu</a:t>
            </a:r>
            <a:r>
              <a:rPr lang="en-US" sz="3800" dirty="0"/>
              <a:t> 2012, </a:t>
            </a:r>
            <a:r>
              <a:rPr lang="en-US" sz="3800" dirty="0">
                <a:hlinkClick r:id="rId6"/>
              </a:rPr>
              <a:t>jpk102@miami.edu</a:t>
            </a:r>
            <a:r>
              <a:rPr lang="en-US" sz="3800" dirty="0"/>
              <a:t> 2013, </a:t>
            </a:r>
            <a:r>
              <a:rPr lang="en-US" sz="3800" dirty="0">
                <a:hlinkClick r:id="rId7"/>
              </a:rPr>
              <a:t>mxl1512@miami.edu</a:t>
            </a:r>
            <a:r>
              <a:rPr lang="en-US" sz="3800" dirty="0"/>
              <a:t> 2014, </a:t>
            </a:r>
            <a:r>
              <a:rPr lang="en-US" sz="3800" dirty="0">
                <a:hlinkClick r:id="rId8"/>
              </a:rPr>
              <a:t>spo32@miami.edu</a:t>
            </a:r>
            <a:r>
              <a:rPr lang="en-US" sz="3800" dirty="0"/>
              <a:t> 2015, </a:t>
            </a:r>
            <a:r>
              <a:rPr lang="en-US" sz="3800" dirty="0">
                <a:hlinkClick r:id="rId9"/>
              </a:rPr>
              <a:t>kcp47@miami.edu</a:t>
            </a:r>
            <a:r>
              <a:rPr lang="en-US" sz="3800" dirty="0"/>
              <a:t> 2016, </a:t>
            </a:r>
            <a:r>
              <a:rPr lang="en-US" sz="3800" dirty="0">
                <a:hlinkClick r:id="rId10"/>
              </a:rPr>
              <a:t>krp79@miami.edu</a:t>
            </a:r>
            <a:r>
              <a:rPr lang="en-US" sz="3800" dirty="0"/>
              <a:t> 2017, </a:t>
            </a:r>
            <a:r>
              <a:rPr lang="en-US" sz="3800" dirty="0">
                <a:hlinkClick r:id="rId11"/>
              </a:rPr>
              <a:t>rlp120@miami.edu</a:t>
            </a:r>
            <a:r>
              <a:rPr lang="en-US" sz="3800" dirty="0"/>
              <a:t> 2018, </a:t>
            </a:r>
            <a:r>
              <a:rPr lang="en-US" sz="3800" dirty="0">
                <a:hlinkClick r:id="rId12"/>
              </a:rPr>
              <a:t>jas804@miami.edu</a:t>
            </a:r>
            <a:r>
              <a:rPr lang="en-US" sz="3800" dirty="0"/>
              <a:t> 2019, </a:t>
            </a:r>
            <a:r>
              <a:rPr lang="en-US" sz="3800" dirty="0">
                <a:hlinkClick r:id="rId13"/>
              </a:rPr>
              <a:t>nht8@miami.edu</a:t>
            </a:r>
            <a:r>
              <a:rPr lang="en-US" sz="3800" dirty="0"/>
              <a:t> 2020</a:t>
            </a:r>
          </a:p>
          <a:p>
            <a:pPr marL="0" indent="0">
              <a:buNone/>
            </a:pPr>
            <a:endParaRPr lang="en-US" dirty="0"/>
          </a:p>
          <a:p>
            <a:r>
              <a:rPr lang="en-US" dirty="0">
                <a:solidFill>
                  <a:srgbClr val="FF0000"/>
                </a:solidFill>
              </a:rPr>
              <a:t>Annotate</a:t>
            </a:r>
            <a:r>
              <a:rPr lang="en-US" dirty="0"/>
              <a:t> the thing there that looks most like group velocity propagation (downstream development) as in Fig. 1.4. </a:t>
            </a:r>
          </a:p>
          <a:p>
            <a:pPr lvl="1"/>
            <a:endParaRPr lang="en-US" dirty="0"/>
          </a:p>
          <a:p>
            <a:r>
              <a:rPr lang="en-US" dirty="0">
                <a:solidFill>
                  <a:srgbClr val="FF0000"/>
                </a:solidFill>
              </a:rPr>
              <a:t>Find your “source event”. Create</a:t>
            </a:r>
            <a:r>
              <a:rPr lang="en-US" dirty="0"/>
              <a:t> a Z’500 map as on the final slide below, fine tuning with the “forward one day” and “backward one day” buttons to see if you can find a clear source (like a WPAC typhoon or North Atlantic hurricane transition). </a:t>
            </a:r>
          </a:p>
          <a:p>
            <a:pPr lvl="1"/>
            <a:r>
              <a:rPr lang="en-US" dirty="0"/>
              <a:t>It may not be very convincing, but please give it the </a:t>
            </a:r>
            <a:r>
              <a:rPr lang="en-US" dirty="0" err="1"/>
              <a:t>ol</a:t>
            </a:r>
            <a:r>
              <a:rPr lang="en-US" dirty="0"/>
              <a:t> college try. It will be fun to compare. </a:t>
            </a:r>
          </a:p>
        </p:txBody>
      </p:sp>
    </p:spTree>
    <p:extLst>
      <p:ext uri="{BB962C8B-B14F-4D97-AF65-F5344CB8AC3E}">
        <p14:creationId xmlns:p14="http://schemas.microsoft.com/office/powerpoint/2010/main" val="260846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1795-87A2-1C4A-A437-737C6F466F68}"/>
              </a:ext>
            </a:extLst>
          </p:cNvPr>
          <p:cNvSpPr>
            <a:spLocks noGrp="1"/>
          </p:cNvSpPr>
          <p:nvPr>
            <p:ph type="title"/>
          </p:nvPr>
        </p:nvSpPr>
        <p:spPr/>
        <p:txBody>
          <a:bodyPr/>
          <a:lstStyle/>
          <a:p>
            <a:r>
              <a:rPr lang="en-US" dirty="0"/>
              <a:t>Edit the dates: time-</a:t>
            </a:r>
            <a:r>
              <a:rPr lang="en-US" dirty="0" err="1"/>
              <a:t>lon</a:t>
            </a:r>
            <a:r>
              <a:rPr lang="en-US" dirty="0"/>
              <a:t> book plot </a:t>
            </a:r>
          </a:p>
        </p:txBody>
      </p:sp>
      <p:sp>
        <p:nvSpPr>
          <p:cNvPr id="3" name="Content Placeholder 2">
            <a:extLst>
              <a:ext uri="{FF2B5EF4-FFF2-40B4-BE49-F238E27FC236}">
                <a16:creationId xmlns:a16="http://schemas.microsoft.com/office/drawing/2014/main" id="{A4EA8165-D76F-E746-8D1D-6BD2C05AA2B0}"/>
              </a:ext>
            </a:extLst>
          </p:cNvPr>
          <p:cNvSpPr>
            <a:spLocks noGrp="1"/>
          </p:cNvSpPr>
          <p:nvPr>
            <p:ph idx="1"/>
          </p:nvPr>
        </p:nvSpPr>
        <p:spPr/>
        <p:txBody>
          <a:bodyPr/>
          <a:lstStyle/>
          <a:p>
            <a:r>
              <a:rPr lang="en-US" dirty="0"/>
              <a:t>https://</a:t>
            </a:r>
            <a:r>
              <a:rPr lang="en-US" dirty="0" err="1"/>
              <a:t>psl.noaa.gov</a:t>
            </a:r>
            <a:r>
              <a:rPr lang="en-US" dirty="0"/>
              <a:t>/</a:t>
            </a:r>
            <a:r>
              <a:rPr lang="en-US" dirty="0" err="1"/>
              <a:t>cgi</a:t>
            </a:r>
            <a:r>
              <a:rPr lang="en-US" dirty="0"/>
              <a:t>-bin/</a:t>
            </a:r>
            <a:r>
              <a:rPr lang="en-US" dirty="0" err="1"/>
              <a:t>hovmoller</a:t>
            </a:r>
            <a:r>
              <a:rPr lang="en-US" dirty="0"/>
              <a:t>/</a:t>
            </a:r>
            <a:r>
              <a:rPr lang="en-US" dirty="0" err="1"/>
              <a:t>timeplot.ncl.pl?var</a:t>
            </a:r>
            <a:r>
              <a:rPr lang="en-US" dirty="0"/>
              <a:t>=</a:t>
            </a:r>
            <a:r>
              <a:rPr lang="en-US" dirty="0" err="1"/>
              <a:t>hgt&amp;level</a:t>
            </a:r>
            <a:r>
              <a:rPr lang="en-US" dirty="0"/>
              <a:t>=500&amp;mon1=</a:t>
            </a:r>
            <a:r>
              <a:rPr lang="en-US" dirty="0">
                <a:solidFill>
                  <a:srgbClr val="FF0000"/>
                </a:solidFill>
              </a:rPr>
              <a:t>9</a:t>
            </a:r>
            <a:r>
              <a:rPr lang="en-US" dirty="0"/>
              <a:t>&amp;mon2=</a:t>
            </a:r>
            <a:r>
              <a:rPr lang="en-US" dirty="0">
                <a:solidFill>
                  <a:srgbClr val="FF0000"/>
                </a:solidFill>
              </a:rPr>
              <a:t>10</a:t>
            </a:r>
            <a:r>
              <a:rPr lang="en-US" dirty="0"/>
              <a:t>&amp;day1=</a:t>
            </a:r>
            <a:r>
              <a:rPr lang="en-US" dirty="0">
                <a:solidFill>
                  <a:srgbClr val="FF0000"/>
                </a:solidFill>
              </a:rPr>
              <a:t>18</a:t>
            </a:r>
            <a:r>
              <a:rPr lang="en-US" dirty="0"/>
              <a:t>&amp;day2=</a:t>
            </a:r>
            <a:r>
              <a:rPr lang="en-US" dirty="0">
                <a:solidFill>
                  <a:srgbClr val="FF0000"/>
                </a:solidFill>
              </a:rPr>
              <a:t>3</a:t>
            </a:r>
            <a:r>
              <a:rPr lang="en-US" dirty="0"/>
              <a:t>&amp;yr1=</a:t>
            </a:r>
            <a:r>
              <a:rPr lang="en-US" dirty="0">
                <a:solidFill>
                  <a:srgbClr val="FF0000"/>
                </a:solidFill>
              </a:rPr>
              <a:t>2010</a:t>
            </a:r>
            <a:r>
              <a:rPr lang="en-US" dirty="0"/>
              <a:t>&amp;yr2=</a:t>
            </a:r>
            <a:r>
              <a:rPr lang="en-US" dirty="0">
                <a:solidFill>
                  <a:srgbClr val="FF0000"/>
                </a:solidFill>
              </a:rPr>
              <a:t>2010</a:t>
            </a:r>
            <a:r>
              <a:rPr lang="en-US" dirty="0"/>
              <a:t>&amp;datatype=</a:t>
            </a:r>
            <a:r>
              <a:rPr lang="en-US" dirty="0" err="1"/>
              <a:t>ncepreanalysis&amp;type</a:t>
            </a:r>
            <a:r>
              <a:rPr lang="en-US" dirty="0"/>
              <a:t>=</a:t>
            </a:r>
            <a:r>
              <a:rPr lang="en-US" dirty="0" err="1"/>
              <a:t>anom&amp;fxdlon</a:t>
            </a:r>
            <a:r>
              <a:rPr lang="en-US" dirty="0"/>
              <a:t>=</a:t>
            </a:r>
            <a:r>
              <a:rPr lang="en-US" dirty="0" err="1"/>
              <a:t>no&amp;postscript</a:t>
            </a:r>
            <a:r>
              <a:rPr lang="en-US" dirty="0"/>
              <a:t>=no&amp;lon1=&amp;lon2=&amp;lat1=35&amp;lat2=45&amp;cint=&amp;</a:t>
            </a:r>
            <a:r>
              <a:rPr lang="en-US" dirty="0" err="1"/>
              <a:t>lowr</a:t>
            </a:r>
            <a:r>
              <a:rPr lang="en-US" dirty="0"/>
              <a:t>=&amp;</a:t>
            </a:r>
            <a:r>
              <a:rPr lang="en-US" dirty="0" err="1"/>
              <a:t>highr</a:t>
            </a:r>
            <a:r>
              <a:rPr lang="en-US" dirty="0"/>
              <a:t>=&amp;size=100&amp;color=</a:t>
            </a:r>
            <a:r>
              <a:rPr lang="en-US" dirty="0" err="1"/>
              <a:t>Default&amp;Submit</a:t>
            </a:r>
            <a:r>
              <a:rPr lang="en-US" dirty="0"/>
              <a:t>=</a:t>
            </a:r>
            <a:r>
              <a:rPr lang="en-US" dirty="0" err="1"/>
              <a:t>Create+Plot</a:t>
            </a:r>
            <a:endParaRPr lang="en-US" dirty="0"/>
          </a:p>
        </p:txBody>
      </p:sp>
    </p:spTree>
    <p:extLst>
      <p:ext uri="{BB962C8B-B14F-4D97-AF65-F5344CB8AC3E}">
        <p14:creationId xmlns:p14="http://schemas.microsoft.com/office/powerpoint/2010/main" val="36439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8AEC-E612-E740-A29D-0AD1BEF2B7DE}"/>
              </a:ext>
            </a:extLst>
          </p:cNvPr>
          <p:cNvSpPr>
            <a:spLocks noGrp="1"/>
          </p:cNvSpPr>
          <p:nvPr>
            <p:ph type="title"/>
          </p:nvPr>
        </p:nvSpPr>
        <p:spPr/>
        <p:txBody>
          <a:bodyPr>
            <a:normAutofit fontScale="90000"/>
          </a:bodyPr>
          <a:lstStyle/>
          <a:p>
            <a:r>
              <a:rPr lang="en-US" dirty="0"/>
              <a:t>Edit the dates: northern hemisphere Z’500 map for a given day</a:t>
            </a:r>
          </a:p>
        </p:txBody>
      </p:sp>
      <p:sp>
        <p:nvSpPr>
          <p:cNvPr id="3" name="Content Placeholder 2">
            <a:extLst>
              <a:ext uri="{FF2B5EF4-FFF2-40B4-BE49-F238E27FC236}">
                <a16:creationId xmlns:a16="http://schemas.microsoft.com/office/drawing/2014/main" id="{65552406-5505-C741-A1D5-D2F22B30554A}"/>
              </a:ext>
            </a:extLst>
          </p:cNvPr>
          <p:cNvSpPr>
            <a:spLocks noGrp="1"/>
          </p:cNvSpPr>
          <p:nvPr>
            <p:ph idx="1"/>
          </p:nvPr>
        </p:nvSpPr>
        <p:spPr/>
        <p:txBody>
          <a:bodyPr>
            <a:normAutofit fontScale="77500" lnSpcReduction="20000"/>
          </a:bodyPr>
          <a:lstStyle/>
          <a:p>
            <a:r>
              <a:rPr lang="en-US" dirty="0"/>
              <a:t>https://</a:t>
            </a:r>
            <a:r>
              <a:rPr lang="en-US" dirty="0" err="1"/>
              <a:t>psl.noaa.gov</a:t>
            </a:r>
            <a:r>
              <a:rPr lang="en-US" dirty="0"/>
              <a:t>/</a:t>
            </a:r>
            <a:r>
              <a:rPr lang="en-US" dirty="0" err="1"/>
              <a:t>cgi</a:t>
            </a:r>
            <a:r>
              <a:rPr lang="en-US" dirty="0"/>
              <a:t>-bin/data/composites/</a:t>
            </a:r>
            <a:r>
              <a:rPr lang="en-US" dirty="0" err="1"/>
              <a:t>comp.day.pl?var</a:t>
            </a:r>
            <a:r>
              <a:rPr lang="en-US" dirty="0"/>
              <a:t>=</a:t>
            </a:r>
            <a:r>
              <a:rPr lang="en-US" dirty="0" err="1"/>
              <a:t>Geopotential+Height&amp;level</a:t>
            </a:r>
            <a:r>
              <a:rPr lang="en-US" dirty="0"/>
              <a:t>=500mb&amp;iy%5B1%5D=</a:t>
            </a:r>
            <a:r>
              <a:rPr lang="en-US" dirty="0">
                <a:solidFill>
                  <a:srgbClr val="FF0000"/>
                </a:solidFill>
              </a:rPr>
              <a:t>2010</a:t>
            </a:r>
            <a:r>
              <a:rPr lang="en-US" dirty="0"/>
              <a:t>&amp;im%5B1%5D=</a:t>
            </a:r>
            <a:r>
              <a:rPr lang="en-US" dirty="0">
                <a:solidFill>
                  <a:srgbClr val="FF0000"/>
                </a:solidFill>
              </a:rPr>
              <a:t>09</a:t>
            </a:r>
            <a:r>
              <a:rPr lang="en-US" dirty="0"/>
              <a:t>&amp;id%5B1%5D=</a:t>
            </a:r>
            <a:r>
              <a:rPr lang="en-US" dirty="0">
                <a:solidFill>
                  <a:srgbClr val="FF0000"/>
                </a:solidFill>
              </a:rPr>
              <a:t>24</a:t>
            </a:r>
            <a:r>
              <a:rPr lang="en-US" dirty="0"/>
              <a:t>&amp;monr1=1&amp;dayr1=1&amp;monr2=1&amp;dayr2=1&amp;iyr%5B1%5D=&amp;</a:t>
            </a:r>
            <a:r>
              <a:rPr lang="en-US" dirty="0" err="1"/>
              <a:t>filenamein</a:t>
            </a:r>
            <a:r>
              <a:rPr lang="en-US" dirty="0"/>
              <a:t>=&amp;</a:t>
            </a:r>
            <a:r>
              <a:rPr lang="en-US" dirty="0" err="1"/>
              <a:t>plotlabel</a:t>
            </a:r>
            <a:r>
              <a:rPr lang="en-US" dirty="0"/>
              <a:t>=&amp;lag=0&amp;labelc=</a:t>
            </a:r>
            <a:r>
              <a:rPr lang="en-US" dirty="0" err="1"/>
              <a:t>Color&amp;labels</a:t>
            </a:r>
            <a:r>
              <a:rPr lang="en-US" dirty="0"/>
              <a:t>=</a:t>
            </a:r>
            <a:r>
              <a:rPr lang="en-US" dirty="0" err="1"/>
              <a:t>Shaded&amp;type</a:t>
            </a:r>
            <a:r>
              <a:rPr lang="en-US" dirty="0"/>
              <a:t>=2&amp;scale=&amp;label=0&amp;skip_vector=&amp;</a:t>
            </a:r>
            <a:r>
              <a:rPr lang="en-US" dirty="0" err="1"/>
              <a:t>cint</a:t>
            </a:r>
            <a:r>
              <a:rPr lang="en-US" dirty="0"/>
              <a:t>=50&amp;lowr=-225&amp;highr=225&amp;istate=0&amp;proj=Northern+Hemisphere&amp;xlat1=&amp;xlat2=&amp;xlon1=&amp;xlon2=&amp;</a:t>
            </a:r>
            <a:r>
              <a:rPr lang="en-US" dirty="0" err="1"/>
              <a:t>custproj</a:t>
            </a:r>
            <a:r>
              <a:rPr lang="en-US" dirty="0"/>
              <a:t>=Cylindrical+Equidistant&amp;level1=1000mb&amp;level2=10mb&amp;Submit=</a:t>
            </a:r>
            <a:r>
              <a:rPr lang="en-US" dirty="0" err="1"/>
              <a:t>Create+Plot</a:t>
            </a:r>
            <a:endParaRPr lang="en-US" dirty="0"/>
          </a:p>
          <a:p>
            <a:endParaRPr lang="en-US" dirty="0"/>
          </a:p>
          <a:p>
            <a:r>
              <a:rPr lang="en-US" dirty="0"/>
              <a:t>Use forward and back 1 day buttons there</a:t>
            </a:r>
          </a:p>
          <a:p>
            <a:r>
              <a:rPr lang="en-US" dirty="0"/>
              <a:t>Capture an image we can share next time about your case</a:t>
            </a:r>
          </a:p>
        </p:txBody>
      </p:sp>
    </p:spTree>
    <p:extLst>
      <p:ext uri="{BB962C8B-B14F-4D97-AF65-F5344CB8AC3E}">
        <p14:creationId xmlns:p14="http://schemas.microsoft.com/office/powerpoint/2010/main" val="297085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130926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at </a:t>
            </a:r>
            <a:r>
              <a:rPr lang="en-US" dirty="0" err="1">
                <a:solidFill>
                  <a:prstClr val="black"/>
                </a:solidFill>
                <a:latin typeface="Calibri"/>
              </a:rPr>
              <a:t>midlevels</a:t>
            </a:r>
            <a:endParaRPr lang="en-US" dirty="0">
              <a:solidFill>
                <a:prstClr val="black"/>
              </a:solidFill>
              <a:latin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especially</a:t>
            </a:r>
          </a:p>
        </p:txBody>
      </p:sp>
    </p:spTree>
    <p:extLst>
      <p:ext uri="{BB962C8B-B14F-4D97-AF65-F5344CB8AC3E}">
        <p14:creationId xmlns:p14="http://schemas.microsoft.com/office/powerpoint/2010/main" val="276002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Ignoring the divergence term... </a:t>
            </a:r>
            <a:br>
              <a:rPr lang="en-US"/>
            </a:br>
            <a:r>
              <a:rPr lang="en-US"/>
              <a:t>for now...</a:t>
            </a:r>
          </a:p>
        </p:txBody>
      </p:sp>
      <p:sp>
        <p:nvSpPr>
          <p:cNvPr id="3" name="Content Placeholder 2"/>
          <p:cNvSpPr>
            <a:spLocks noGrp="1"/>
          </p:cNvSpPr>
          <p:nvPr>
            <p:ph idx="1"/>
          </p:nvPr>
        </p:nvSpPr>
        <p:spPr>
          <a:xfrm>
            <a:off x="457200" y="1839506"/>
            <a:ext cx="8229600" cy="4286657"/>
          </a:xfrm>
        </p:spPr>
        <p:txBody>
          <a:bodyPr/>
          <a:lstStyle/>
          <a:p>
            <a:r>
              <a:rPr lang="en-US" dirty="0"/>
              <a:t>We will return to it when we define "potential vorticity" … </a:t>
            </a:r>
          </a:p>
        </p:txBody>
      </p:sp>
      <p:grpSp>
        <p:nvGrpSpPr>
          <p:cNvPr id="4" name="Group 3">
            <a:extLst>
              <a:ext uri="{FF2B5EF4-FFF2-40B4-BE49-F238E27FC236}">
                <a16:creationId xmlns:a16="http://schemas.microsoft.com/office/drawing/2014/main" id="{F1441ACE-133E-1145-BAE5-687A2D945C93}"/>
              </a:ext>
            </a:extLst>
          </p:cNvPr>
          <p:cNvGrpSpPr/>
          <p:nvPr/>
        </p:nvGrpSpPr>
        <p:grpSpPr>
          <a:xfrm>
            <a:off x="999619" y="3852128"/>
            <a:ext cx="7089617" cy="935885"/>
            <a:chOff x="1189255" y="3028479"/>
            <a:chExt cx="5621331" cy="670134"/>
          </a:xfrm>
        </p:grpSpPr>
        <p:pic>
          <p:nvPicPr>
            <p:cNvPr id="5" name="Picture 4" descr="latex-image-1.pdf">
              <a:extLst>
                <a:ext uri="{FF2B5EF4-FFF2-40B4-BE49-F238E27FC236}">
                  <a16:creationId xmlns:a16="http://schemas.microsoft.com/office/drawing/2014/main" id="{57C000B7-D0F3-0846-97D1-9E6AC258CC71}"/>
                </a:ext>
              </a:extLst>
            </p:cNvPr>
            <p:cNvPicPr>
              <a:picLocks noChangeAspect="1"/>
            </p:cNvPicPr>
            <p:nvPr/>
          </p:nvPicPr>
          <p:blipFill>
            <a:blip r:embed="rId2"/>
            <a:stretch>
              <a:fillRect/>
            </a:stretch>
          </p:blipFill>
          <p:spPr>
            <a:xfrm>
              <a:off x="1189255" y="3028479"/>
              <a:ext cx="1327462" cy="622760"/>
            </a:xfrm>
            <a:prstGeom prst="rect">
              <a:avLst/>
            </a:prstGeom>
            <a:ln>
              <a:solidFill>
                <a:srgbClr val="4F81BD"/>
              </a:solidFill>
            </a:ln>
          </p:spPr>
        </p:pic>
        <p:pic>
          <p:nvPicPr>
            <p:cNvPr id="6" name="Picture 5" descr="latex-image-1.pdf">
              <a:extLst>
                <a:ext uri="{FF2B5EF4-FFF2-40B4-BE49-F238E27FC236}">
                  <a16:creationId xmlns:a16="http://schemas.microsoft.com/office/drawing/2014/main" id="{A32FC75A-E9C1-6341-9C5B-30C4DF883427}"/>
                </a:ext>
              </a:extLst>
            </p:cNvPr>
            <p:cNvPicPr>
              <a:picLocks noChangeAspect="1"/>
            </p:cNvPicPr>
            <p:nvPr/>
          </p:nvPicPr>
          <p:blipFill>
            <a:blip r:embed="rId3"/>
            <a:srcRect r="30890"/>
            <a:stretch>
              <a:fillRect/>
            </a:stretch>
          </p:blipFill>
          <p:spPr>
            <a:xfrm>
              <a:off x="4342316" y="3075853"/>
              <a:ext cx="2468270" cy="622760"/>
            </a:xfrm>
            <a:prstGeom prst="rect">
              <a:avLst/>
            </a:prstGeom>
            <a:ln>
              <a:solidFill>
                <a:srgbClr val="4F81BD"/>
              </a:solidFill>
            </a:ln>
          </p:spPr>
        </p:pic>
        <p:sp>
          <p:nvSpPr>
            <p:cNvPr id="7" name="TextBox 6">
              <a:extLst>
                <a:ext uri="{FF2B5EF4-FFF2-40B4-BE49-F238E27FC236}">
                  <a16:creationId xmlns:a16="http://schemas.microsoft.com/office/drawing/2014/main" id="{96D6FB98-BB8F-4E47-B7E6-206E068FB928}"/>
                </a:ext>
              </a:extLst>
            </p:cNvPr>
            <p:cNvSpPr txBox="1"/>
            <p:nvPr/>
          </p:nvSpPr>
          <p:spPr>
            <a:xfrm>
              <a:off x="2885186" y="3029234"/>
              <a:ext cx="950109" cy="46280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Same eqn.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mn-ea"/>
                  <a:cs typeface="+mn-cs"/>
                  <a:sym typeface="Wingdings"/>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a:ln>
                    <a:noFill/>
                  </a:ln>
                  <a:solidFill>
                    <a:srgbClr val="00B050"/>
                  </a:solidFill>
                  <a:effectLst/>
                  <a:uLnTx/>
                  <a:uFillTx/>
                  <a:latin typeface="Calibri"/>
                  <a:ea typeface="+mn-ea"/>
                  <a:cs typeface="+mn-cs"/>
                </a:rPr>
                <a:t>BVE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srgbClr val="FF0000"/>
                  </a:solidFill>
                  <a:effectLst/>
                  <a:uLnTx/>
                  <a:uFillTx/>
                  <a:latin typeface="Calibri"/>
                  <a:ea typeface="+mn-ea"/>
                  <a:cs typeface="+mn-cs"/>
                  <a:sym typeface="Wingdings" pitchFamily="2" charset="2"/>
                </a:rPr>
                <a:t></a:t>
              </a: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grpSp>
    </p:spTree>
    <p:extLst>
      <p:ext uri="{BB962C8B-B14F-4D97-AF65-F5344CB8AC3E}">
        <p14:creationId xmlns:p14="http://schemas.microsoft.com/office/powerpoint/2010/main" val="301176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9464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Symbol" pitchFamily="18" charset="2"/>
              </a:rPr>
              <a:t>latitude</a:t>
            </a:r>
            <a:r>
              <a:rPr lang="en-US" sz="2400" dirty="0"/>
              <a:t>) </a:t>
            </a:r>
          </a:p>
          <a:p>
            <a:pPr marL="914400" lvl="1" indent="-514350"/>
            <a:endParaRPr lang="en-US" sz="2400" dirty="0"/>
          </a:p>
          <a:p>
            <a:pPr marL="914400" lvl="1" indent="-514350"/>
            <a:r>
              <a:rPr lang="en-US" sz="2400" dirty="0">
                <a:latin typeface="Symbol" pitchFamily="18" charset="2"/>
              </a:rPr>
              <a:t> W</a:t>
            </a:r>
            <a:r>
              <a:rPr lang="en-US" sz="2400" dirty="0"/>
              <a:t> = (2π radians)/(1 day)  since the Earth turns once a day</a:t>
            </a:r>
          </a:p>
          <a:p>
            <a:pPr marL="914400" lvl="1" indent="-514350"/>
            <a:endParaRPr lang="en-US" sz="2400" dirty="0"/>
          </a:p>
          <a:p>
            <a:pPr marL="914400" lvl="1" indent="-514350"/>
            <a:r>
              <a:rPr lang="en-US" sz="2400" dirty="0"/>
              <a:t>At 40N, f = 10</a:t>
            </a:r>
            <a:r>
              <a:rPr lang="en-US" sz="2400" baseline="30000" dirty="0"/>
              <a:t>-4</a:t>
            </a:r>
            <a:r>
              <a:rPr lang="en-US" sz="2400" dirty="0"/>
              <a:t> s</a:t>
            </a:r>
            <a:r>
              <a:rPr lang="en-US" sz="2400" baseline="30000" dirty="0"/>
              <a:t>-1</a:t>
            </a:r>
            <a:endParaRPr lang="en-US" sz="2400" dirty="0"/>
          </a:p>
        </p:txBody>
      </p:sp>
    </p:spTree>
    <p:extLst>
      <p:ext uri="{BB962C8B-B14F-4D97-AF65-F5344CB8AC3E}">
        <p14:creationId xmlns:p14="http://schemas.microsoft.com/office/powerpoint/2010/main" val="358318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spid="_x0000_s6199" name="Equation" r:id="rId4" imgW="1714500" imgH="431800" progId="Equation.3">
                  <p:embed/>
                </p:oleObj>
              </mc:Choice>
              <mc:Fallback>
                <p:oleObj name="Equation" r:id="rId4" imgW="1714500" imgH="431800" progId="Equation.3">
                  <p:embed/>
                  <p:pic>
                    <p:nvPicPr>
                      <p:cNvPr id="117761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2667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a:ea typeface="+mj-ea"/>
                <a:cs typeface="+mj-cs"/>
              </a:rPr>
              <a:t>Rossby waves: background</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225731463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spid="_x0000_s7331" name="Equation" r:id="rId4" imgW="1714500" imgH="431800" progId="Equation.3">
                  <p:embed/>
                </p:oleObj>
              </mc:Choice>
              <mc:Fallback>
                <p:oleObj name="Equation" r:id="rId4" imgW="1714500" imgH="431800" progId="Equation.3">
                  <p:embed/>
                  <p:pic>
                    <p:nvPicPr>
                      <p:cNvPr id="11796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spid="_x0000_s7332" name="Equation" r:id="rId6" imgW="4457700" imgH="431800" progId="Equation.3">
                  <p:embed/>
                </p:oleObj>
              </mc:Choice>
              <mc:Fallback>
                <p:oleObj name="Equation" r:id="rId6" imgW="4457700" imgH="431800" progId="Equation.3">
                  <p:embed/>
                  <p:pic>
                    <p:nvPicPr>
                      <p:cNvPr id="11796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89963" y="4406721"/>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Now, take time derivative of the vorticity….</a:t>
            </a: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spid="_x0000_s7333" name="Equation" r:id="rId8" imgW="3670300" imgH="482600" progId="Equation.3">
                  <p:embed/>
                </p:oleObj>
              </mc:Choice>
              <mc:Fallback>
                <p:oleObj name="Equation" r:id="rId8" imgW="3670300" imgH="482600" progId="Equation.3">
                  <p:embed/>
                  <p:pic>
                    <p:nvPicPr>
                      <p:cNvPr id="11796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spid="_x0000_s8409" name="Equation" r:id="rId4" imgW="927100" imgH="419100" progId="Equation.3">
                  <p:embed/>
                </p:oleObj>
              </mc:Choice>
              <mc:Fallback>
                <p:oleObj name="Equation" r:id="rId4" imgW="927100" imgH="419100" progId="Equation.3">
                  <p:embed/>
                  <p:pic>
                    <p:nvPicPr>
                      <p:cNvPr id="118170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spid="_x0000_s8410" name="Equation" r:id="rId6" imgW="4483100" imgH="482600" progId="Equation.3">
                  <p:embed/>
                </p:oleObj>
              </mc:Choice>
              <mc:Fallback>
                <p:oleObj name="Equation" r:id="rId6" imgW="4483100" imgH="482600" progId="Equation.3">
                  <p:embed/>
                  <p:pic>
                    <p:nvPicPr>
                      <p:cNvPr id="118170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spid="_x0000_s8411" name="Equation" r:id="rId8" imgW="1180588" imgH="418918" progId="Equation.3">
                  <p:embed/>
                </p:oleObj>
              </mc:Choice>
              <mc:Fallback>
                <p:oleObj name="Equation" r:id="rId8" imgW="1180588" imgH="418918" progId="Equation.3">
                  <p:embed/>
                  <p:pic>
                    <p:nvPicPr>
                      <p:cNvPr id="118171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spid="_x0000_s8412" name="Equation" r:id="rId10" imgW="850531" imgH="418918" progId="Equation.3">
                  <p:embed/>
                </p:oleObj>
              </mc:Choice>
              <mc:Fallback>
                <p:oleObj name="Equation" r:id="rId10" imgW="850531" imgH="418918" progId="Equation.3">
                  <p:embed/>
                  <p:pic>
                    <p:nvPicPr>
                      <p:cNvPr id="118171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12082</TotalTime>
  <Words>1975</Words>
  <Application>Microsoft Macintosh PowerPoint</Application>
  <PresentationFormat>On-screen Show (4:3)</PresentationFormat>
  <Paragraphs>165</Paragraphs>
  <Slides>25</Slides>
  <Notes>13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7" baseType="lpstr">
      <vt:lpstr>Arial</vt:lpstr>
      <vt:lpstr>Calibri</vt:lpstr>
      <vt:lpstr>Helvetica</vt:lpstr>
      <vt:lpstr>Math1</vt:lpstr>
      <vt:lpstr>Symbol</vt:lpstr>
      <vt:lpstr>Times New Roman</vt:lpstr>
      <vt:lpstr>Wingdings</vt:lpstr>
      <vt:lpstr>Office Theme</vt:lpstr>
      <vt:lpstr>3_Office Theme</vt:lpstr>
      <vt:lpstr>Contemporary</vt:lpstr>
      <vt:lpstr>13_Office Theme</vt:lpstr>
      <vt:lpstr>Equation</vt:lpstr>
      <vt:lpstr>Absolute vorticity and planetary Rossby waves </vt:lpstr>
      <vt:lpstr>PowerPoint Presentation</vt:lpstr>
      <vt:lpstr>PowerPoint Presentation</vt:lpstr>
      <vt:lpstr>Ignoring the divergence term...  for now...</vt:lpstr>
      <vt:lpstr>Conservation of absolute vorticity: how?</vt:lpstr>
      <vt:lpstr>Relative, planetary, and absolute vorticity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PowerPoint Presentation</vt:lpstr>
      <vt:lpstr>Lab assignment II for the week</vt:lpstr>
      <vt:lpstr>Lab assignment</vt:lpstr>
      <vt:lpstr>2. Make time-longitude plots, find a Rossby wave group velocity event</vt:lpstr>
      <vt:lpstr>Edit the dates: time-lon book plot </vt:lpstr>
      <vt:lpstr>Edit the dates: northern hemisphere Z’500 map for a given day</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126</cp:revision>
  <cp:lastPrinted>2012-08-29T23:34:08Z</cp:lastPrinted>
  <dcterms:created xsi:type="dcterms:W3CDTF">2014-09-16T19:28:04Z</dcterms:created>
  <dcterms:modified xsi:type="dcterms:W3CDTF">2021-10-06T02:52:18Z</dcterms:modified>
  <cp:category/>
</cp:coreProperties>
</file>